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83" r:id="rId22"/>
    <p:sldId id="284" r:id="rId23"/>
    <p:sldId id="285" r:id="rId24"/>
    <p:sldId id="286" r:id="rId25"/>
    <p:sldId id="287" r:id="rId26"/>
    <p:sldId id="288" r:id="rId27"/>
    <p:sldId id="289" r:id="rId28"/>
    <p:sldId id="290" r:id="rId29"/>
    <p:sldId id="291" r:id="rId30"/>
    <p:sldId id="292" r:id="rId31"/>
    <p:sldId id="293" r:id="rId32"/>
    <p:sldId id="294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52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CA7C7-D18E-4F29-BB1E-9C28F229CB0B}" type="datetimeFigureOut">
              <a:rPr lang="ru-RU" smtClean="0"/>
              <a:pPr/>
              <a:t>17.10.2022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52D1E-EE42-49EE-AD86-05744092A9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CA7C7-D18E-4F29-BB1E-9C28F229CB0B}" type="datetimeFigureOut">
              <a:rPr lang="ru-RU" smtClean="0"/>
              <a:pPr/>
              <a:t>17.10.2022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52D1E-EE42-49EE-AD86-05744092A9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CA7C7-D18E-4F29-BB1E-9C28F229CB0B}" type="datetimeFigureOut">
              <a:rPr lang="ru-RU" smtClean="0"/>
              <a:pPr/>
              <a:t>17.10.2022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52D1E-EE42-49EE-AD86-05744092A9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CA7C7-D18E-4F29-BB1E-9C28F229CB0B}" type="datetimeFigureOut">
              <a:rPr lang="ru-RU" smtClean="0"/>
              <a:pPr/>
              <a:t>17.10.2022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52D1E-EE42-49EE-AD86-05744092A9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CA7C7-D18E-4F29-BB1E-9C28F229CB0B}" type="datetimeFigureOut">
              <a:rPr lang="ru-RU" smtClean="0"/>
              <a:pPr/>
              <a:t>17.10.2022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52D1E-EE42-49EE-AD86-05744092A9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CA7C7-D18E-4F29-BB1E-9C28F229CB0B}" type="datetimeFigureOut">
              <a:rPr lang="ru-RU" smtClean="0"/>
              <a:pPr/>
              <a:t>17.10.2022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52D1E-EE42-49EE-AD86-05744092A9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CA7C7-D18E-4F29-BB1E-9C28F229CB0B}" type="datetimeFigureOut">
              <a:rPr lang="ru-RU" smtClean="0"/>
              <a:pPr/>
              <a:t>17.10.2022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52D1E-EE42-49EE-AD86-05744092A9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CA7C7-D18E-4F29-BB1E-9C28F229CB0B}" type="datetimeFigureOut">
              <a:rPr lang="ru-RU" smtClean="0"/>
              <a:pPr/>
              <a:t>17.10.2022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52D1E-EE42-49EE-AD86-05744092A9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CA7C7-D18E-4F29-BB1E-9C28F229CB0B}" type="datetimeFigureOut">
              <a:rPr lang="ru-RU" smtClean="0"/>
              <a:pPr/>
              <a:t>17.10.2022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52D1E-EE42-49EE-AD86-05744092A9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CA7C7-D18E-4F29-BB1E-9C28F229CB0B}" type="datetimeFigureOut">
              <a:rPr lang="ru-RU" smtClean="0"/>
              <a:pPr/>
              <a:t>17.10.2022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52D1E-EE42-49EE-AD86-05744092A9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CA7C7-D18E-4F29-BB1E-9C28F229CB0B}" type="datetimeFigureOut">
              <a:rPr lang="ru-RU" smtClean="0"/>
              <a:pPr/>
              <a:t>17.10.2022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52D1E-EE42-49EE-AD86-05744092A9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6CA7C7-D18E-4F29-BB1E-9C28F229CB0B}" type="datetimeFigureOut">
              <a:rPr lang="ru-RU" smtClean="0"/>
              <a:pPr/>
              <a:t>17.10.2022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652D1E-EE42-49EE-AD86-05744092A9D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4000" t="-8000" r="4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Утренний круг</a:t>
            </a:r>
            <a:br>
              <a:rPr lang="ru-RU" dirty="0" smtClean="0"/>
            </a:br>
            <a:r>
              <a:rPr lang="ru-RU" dirty="0" smtClean="0"/>
              <a:t>Вечерний круг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Пономарева Е.В.</a:t>
            </a:r>
          </a:p>
          <a:p>
            <a:r>
              <a:rPr lang="ru-RU" dirty="0" err="1" smtClean="0">
                <a:solidFill>
                  <a:schemeClr val="tx1"/>
                </a:solidFill>
              </a:rPr>
              <a:t>Левская</a:t>
            </a:r>
            <a:r>
              <a:rPr lang="ru-RU" smtClean="0">
                <a:solidFill>
                  <a:schemeClr val="tx1"/>
                </a:solidFill>
              </a:rPr>
              <a:t> Т.О.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МБДОУ № 6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836712"/>
            <a:ext cx="662473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Arial" pitchFamily="34" charset="0"/>
                <a:cs typeface="Arial" pitchFamily="34" charset="0"/>
              </a:rPr>
              <a:t>Утренний круг» — это ритмически организованная, эмоционально и сенсорно наполненная играми, направленная на стимуляцию активного участия ребенка в общей игре, на развитие его коммуникативных возможностей часть режимного момента, проводимого в определенное время. Это начало дня, когда дети собираются все вместе для того, чтобы вместе порадоваться предстоящему дню, </a:t>
            </a:r>
            <a:r>
              <a:rPr lang="ru-RU" b="1" dirty="0" smtClean="0"/>
              <a:t>т.д</a:t>
            </a:r>
            <a:r>
              <a:rPr lang="ru-RU" b="1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620688"/>
            <a:ext cx="595840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поделиться впечатлениями, узнать новости (что интересного будет сегодня?), обсудить совместные планы, проблемы, договориться о правилах и т. д. Именно на утреннем круге зарождается и обсуждается новое приключение (образовательное событие), дети договариваются о совместных правилах группы (нормотворчество), обсуждаются «мировые» и «научные» проблемы (развивающий диалог) и </a:t>
            </a:r>
            <a:r>
              <a:rPr lang="ru-RU" sz="2400" b="1" dirty="0" err="1"/>
              <a:t>т.д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59632" y="836712"/>
            <a:ext cx="496855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accent6">
                    <a:lumMod val="50000"/>
                  </a:schemeClr>
                </a:solidFill>
              </a:rPr>
              <a:t> </a:t>
            </a:r>
            <a:r>
              <a:rPr lang="ru-RU" sz="2400" b="1" dirty="0"/>
              <a:t>Таким образом, основная цель проведения утреннего круга — «задать тон» всему дню, то есть создать положительный эмоциональный настрой и вселить в ребёнка уверенность, что среди сверстников ему будет хорошо, а день обещает быть интересным и насыщенным.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47664" y="1124744"/>
            <a:ext cx="531033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/>
              <a:t>Организация «Утреннего круга»</a:t>
            </a:r>
            <a:endParaRPr lang="ru-RU" sz="2400" b="1" dirty="0"/>
          </a:p>
          <a:p>
            <a:r>
              <a:rPr lang="ru-RU" sz="2400" b="1" u="sng" dirty="0"/>
              <a:t>Цель</a:t>
            </a:r>
            <a:r>
              <a:rPr lang="ru-RU" sz="2400" b="1" dirty="0"/>
              <a:t>: «задать тон» всему дню, создать положительный эмоциональный настрой и вселить в ребёнка уверенность, что среди сверстников ему будет хорошо, а день обещает быть интересным и насыщенным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548680"/>
            <a:ext cx="5886400" cy="4668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/>
              <a:t>С учётом этого основными задачами утреннего круга являются:</a:t>
            </a:r>
            <a:endParaRPr lang="ru-RU" sz="2400" b="1" dirty="0"/>
          </a:p>
          <a:p>
            <a:r>
              <a:rPr lang="ru-RU" sz="2400" b="1" dirty="0"/>
              <a:t>1. Создание эмоционального настроя на весь день – «задать тон»;</a:t>
            </a:r>
          </a:p>
          <a:p>
            <a:r>
              <a:rPr lang="ru-RU" sz="2400" b="1" dirty="0"/>
              <a:t>2. Установление комфортного социально – психологического климата в детском коллективе через свободное общение со сверстниками</a:t>
            </a:r>
          </a:p>
          <a:p>
            <a:r>
              <a:rPr lang="ru-RU" sz="2400" b="1" dirty="0"/>
              <a:t>3. Развитие общения и взаимодействия ребёнка со взрослыми и сверстниками, обогащение активного словаря; развитие связной речи.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548680"/>
            <a:ext cx="756084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/>
              <a:t>К образовательным результатам утреннего круга можно отнести способность ребёнка:</a:t>
            </a:r>
            <a:endParaRPr lang="ru-RU" sz="2400" b="1" dirty="0"/>
          </a:p>
          <a:p>
            <a:r>
              <a:rPr lang="ru-RU" sz="2400" b="1" dirty="0"/>
              <a:t>·        Контролировать своё поведение;</a:t>
            </a:r>
          </a:p>
          <a:p>
            <a:r>
              <a:rPr lang="ru-RU" sz="2400" b="1" dirty="0"/>
              <a:t>·        Устанавливать контакты; выражать своё отношение;</a:t>
            </a:r>
          </a:p>
          <a:p>
            <a:r>
              <a:rPr lang="ru-RU" sz="2400" b="1" dirty="0"/>
              <a:t>·        Выполнять простые правила, следовать простому алгоритму при общении в группе;</a:t>
            </a:r>
          </a:p>
          <a:p>
            <a:r>
              <a:rPr lang="ru-RU" sz="2400" b="1" dirty="0"/>
              <a:t>·        Задавать вопросы и отвечать на вопросы в пределах своей осведомлённости и опыта;</a:t>
            </a:r>
          </a:p>
          <a:p>
            <a:r>
              <a:rPr lang="ru-RU" sz="2400" b="1" dirty="0"/>
              <a:t>·        Высказываться в связи с высказываниями других;</a:t>
            </a:r>
          </a:p>
          <a:p>
            <a:r>
              <a:rPr lang="ru-RU" sz="2400" b="1" dirty="0"/>
              <a:t>·        Использовать элементарные нормы общения;</a:t>
            </a:r>
          </a:p>
          <a:p>
            <a:r>
              <a:rPr lang="ru-RU" sz="2400" b="1" dirty="0"/>
              <a:t>·        Сотрудничать со взрослыми и детьми в предложенных формах.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260648"/>
            <a:ext cx="6336704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/>
              <a:t>Ожидаемый образовательный результат</a:t>
            </a:r>
            <a:endParaRPr lang="ru-RU" sz="2000" b="1" dirty="0"/>
          </a:p>
          <a:p>
            <a:r>
              <a:rPr lang="ru-RU" sz="2000" b="1" dirty="0"/>
              <a:t>- Коммуникативное развитие: развитие навыков общения, умения доброжелательно взаимодействовать со сверстниками, готовности к совместной деятельности, умение вести диалог </a:t>
            </a:r>
            <a:r>
              <a:rPr lang="ru-RU" sz="2000" b="1" dirty="0" smtClean="0"/>
              <a:t>.</a:t>
            </a:r>
            <a:endParaRPr lang="ru-RU" sz="2000" b="1" dirty="0"/>
          </a:p>
          <a:p>
            <a:r>
              <a:rPr lang="ru-RU" sz="2000" b="1" dirty="0"/>
              <a:t>- Когнитивное развитие: развитие познавательного интереса, умения формулировать свою мысль, ставить задачи, искать пути решения.</a:t>
            </a:r>
          </a:p>
          <a:p>
            <a:r>
              <a:rPr lang="ru-RU" sz="2000" b="1" dirty="0"/>
              <a:t>- Регуляторное развитие: развитие умения соблюдать установленные нормы и правила, подчинять свои интересы интересам сообщества, планировать свою и совместную деятельность.</a:t>
            </a:r>
          </a:p>
          <a:p>
            <a:r>
              <a:rPr lang="ru-RU" sz="2000" b="1" dirty="0" smtClean="0"/>
              <a:t>-воспитание </a:t>
            </a:r>
            <a:r>
              <a:rPr lang="ru-RU" sz="2000" b="1" dirty="0"/>
              <a:t>взаимной симпатии и дружелюбного отношения детей друг к другу.</a:t>
            </a:r>
          </a:p>
          <a:p>
            <a:r>
              <a:rPr lang="ru-RU" sz="2000" b="1" dirty="0"/>
              <a:t>- Обеспечение эмоционального комфорта: создание положительного настроя на день, положительного отношения к детскому саду.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692696"/>
            <a:ext cx="662473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/>
              <a:t>Правила</a:t>
            </a:r>
            <a:endParaRPr lang="ru-RU" sz="2400" b="1" dirty="0"/>
          </a:p>
          <a:p>
            <a:r>
              <a:rPr lang="ru-RU" sz="2400" b="1" dirty="0"/>
              <a:t>Правила вводятся постепенно, когда в них возникает потребность. Их формулировки обговариваются с детьми. Правила оформляются не только словесно, но и в виде рисунков или символов. Правила вывешиваются на видном месте и служат наглядным напоминанием согласованных норм поведения. В начале группового сбора важно определить правило очерёдности высказываний.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260648"/>
            <a:ext cx="8136904" cy="6791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u="sng" dirty="0"/>
              <a:t>Вопросы</a:t>
            </a:r>
            <a:endParaRPr lang="ru-RU" sz="2400" b="1" u="sng" dirty="0"/>
          </a:p>
          <a:p>
            <a:r>
              <a:rPr lang="ru-RU" sz="2400" b="1" dirty="0"/>
              <a:t>Для начала группового сбора осуществляется подбор организующих «ритуальных» вопросов, способствующих </a:t>
            </a:r>
            <a:r>
              <a:rPr lang="ru-RU" sz="2400" b="1" dirty="0" smtClean="0"/>
              <a:t> </a:t>
            </a:r>
            <a:r>
              <a:rPr lang="ru-RU" sz="2400" b="1" dirty="0"/>
              <a:t>формированию навыков общения и планирования.</a:t>
            </a:r>
          </a:p>
          <a:p>
            <a:r>
              <a:rPr lang="ru-RU" sz="2400" b="1" i="1" dirty="0"/>
              <a:t>Пример:</a:t>
            </a:r>
            <a:endParaRPr lang="ru-RU" sz="2400" b="1" dirty="0"/>
          </a:p>
          <a:p>
            <a:r>
              <a:rPr lang="ru-RU" sz="2400" b="1" dirty="0"/>
              <a:t>Все ли нашли для себя местечко, все ли удобно устроились? Кто ещё не уселся?</a:t>
            </a:r>
          </a:p>
          <a:p>
            <a:r>
              <a:rPr lang="ru-RU" sz="2400" b="1" dirty="0"/>
              <a:t>Какое у вас настроение?</a:t>
            </a:r>
          </a:p>
          <a:p>
            <a:r>
              <a:rPr lang="ru-RU" sz="2400" b="1" dirty="0"/>
              <a:t>Посмотрите друг на друга. У всех ли радостные (светлые, приветливые, улыбающиеся) лица?</a:t>
            </a:r>
          </a:p>
          <a:p>
            <a:r>
              <a:rPr lang="ru-RU" sz="2400" b="1" dirty="0"/>
              <a:t>Кто очень хочет задать вопрос?</a:t>
            </a:r>
          </a:p>
          <a:p>
            <a:r>
              <a:rPr lang="ru-RU" sz="2400" b="1" dirty="0"/>
              <a:t>Кто желает поделиться своими новостями (впечатлениями, идеями, мыслями)?</a:t>
            </a:r>
          </a:p>
          <a:p>
            <a:r>
              <a:rPr lang="ru-RU" sz="2400" b="1" dirty="0"/>
              <a:t>О чём бы вы хотели узнать?</a:t>
            </a:r>
          </a:p>
          <a:p>
            <a:r>
              <a:rPr lang="ru-RU" sz="2400" b="1" dirty="0"/>
              <a:t>Что бы вы хотели посоветовать?</a:t>
            </a:r>
          </a:p>
          <a:p>
            <a:r>
              <a:rPr lang="ru-RU" sz="2400" b="1" dirty="0"/>
              <a:t>Как бы вы поступили в подобной ситуации?</a:t>
            </a:r>
          </a:p>
          <a:p>
            <a:r>
              <a:rPr lang="ru-RU" sz="2400" b="1" dirty="0"/>
              <a:t>Что вас порадовало (огорчило, удивило)?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548681"/>
            <a:ext cx="648072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/>
              <a:t>Структура утреннего круга</a:t>
            </a:r>
          </a:p>
          <a:p>
            <a:r>
              <a:rPr lang="ru-RU" sz="2400" b="1" i="1" dirty="0" smtClean="0"/>
              <a:t>1. Позывные для утреннего круга</a:t>
            </a:r>
            <a:endParaRPr lang="ru-RU" sz="2400" b="1" dirty="0" smtClean="0"/>
          </a:p>
          <a:p>
            <a:r>
              <a:rPr lang="ru-RU" sz="2400" b="1" dirty="0" smtClean="0"/>
              <a:t>Каждая группа выбирает для себя собственную традицию для оповещения детей о начале утреннего круга. Это может быть веселая музыка, звон колокольчика, </a:t>
            </a:r>
            <a:r>
              <a:rPr lang="ru-RU" sz="2400" b="1" dirty="0" err="1" smtClean="0"/>
              <a:t>речёвка</a:t>
            </a:r>
            <a:r>
              <a:rPr lang="ru-RU" sz="2400" b="1" dirty="0" smtClean="0"/>
              <a:t>, эстафета волшебного клубочка, когда дети, передавая друг другу клубок вместе с пожеланиями добра, счастья и любви, разматывают нить, связавшую их воедино. У детей, стоящих в кругу и соединенных одной нитью, педагог формирует чувство единения, взаимной привязанности, коллективизма и толерантности. Позывные можно связать с требуемой темой.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59632" y="476672"/>
            <a:ext cx="5598368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u="sng" dirty="0" smtClean="0"/>
              <a:t>Организация утреннего круга</a:t>
            </a:r>
          </a:p>
          <a:p>
            <a:endParaRPr lang="ru-RU" sz="2400" b="1" u="sng" dirty="0" smtClean="0"/>
          </a:p>
          <a:p>
            <a:r>
              <a:rPr lang="ru-RU" sz="2400" b="1" dirty="0" smtClean="0"/>
              <a:t>Дети вместе с взрослыми в течение сбора сидят в кругу – на стульчиках, на именных подушках, на ленточках-лучиках общего солнышка группы, словом, каждая группа сама определяет традицию организации круга. Круг способствует открытости, вниманию детей друг к другу, дает чувство единства в коллективе. Порядок расположения детей в кругу может меняться.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751344"/>
            <a:ext cx="6408712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Дети нуждаются в любви и уважении своих сверстников, они хотят чувствовать себя частью группы. Приветствие адресовано каждому, кто находится в круге. Прежде чем начать приветствие, педагог его моделирует, то есть показывает, как это делается. Моделирование происходит каждый раз, когда приступают к новому этапу.</a:t>
            </a:r>
          </a:p>
          <a:p>
            <a:r>
              <a:rPr lang="ru-RU" sz="2000" b="1" dirty="0" smtClean="0"/>
              <a:t>Существует много способов приветствия. Оно может быть вербальным и невербальным. Дети обращаются друг к другу по имени, с улыбкой, глаза в глаза. Устанавливается дружеская атмосфера. Большое значение имеет поза, спокойный и искренний тон голоса, дружелюбное выражение лица, открытые жесты. Дети усваивают множество веселых, занимательных, уважительных приветствий. </a:t>
            </a:r>
            <a:endParaRPr lang="ru-RU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612845"/>
            <a:ext cx="7200800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-</a:t>
            </a:r>
            <a:r>
              <a:rPr lang="ru-RU" sz="2000" b="1" dirty="0" smtClean="0"/>
              <a:t>Типичные приветствия: здравствуйте! Доброе утро! Привет!</a:t>
            </a:r>
          </a:p>
          <a:p>
            <a:r>
              <a:rPr lang="ru-RU" sz="2000" b="1" dirty="0" smtClean="0"/>
              <a:t>- Формы приветствий разных народов.</a:t>
            </a:r>
          </a:p>
          <a:p>
            <a:r>
              <a:rPr lang="ru-RU" sz="2000" b="1" dirty="0" smtClean="0"/>
              <a:t>- Приветствия с действиями: С добрым утром! - стоя лицом к лицу. С обниманием, хлопками.</a:t>
            </a:r>
          </a:p>
          <a:p>
            <a:r>
              <a:rPr lang="ru-RU" sz="2000" b="1" dirty="0" smtClean="0"/>
              <a:t>- С переплетением рук «корзиночкой».</a:t>
            </a:r>
          </a:p>
          <a:p>
            <a:r>
              <a:rPr lang="ru-RU" sz="2000" b="1" dirty="0" smtClean="0"/>
              <a:t>- Стихотворные приветствия.</a:t>
            </a:r>
          </a:p>
          <a:p>
            <a:r>
              <a:rPr lang="ru-RU" sz="2000" b="1" dirty="0" smtClean="0"/>
              <a:t>- От имени литературных героев или лиц проекта.</a:t>
            </a:r>
          </a:p>
          <a:p>
            <a:r>
              <a:rPr lang="ru-RU" sz="2000" b="1" dirty="0" smtClean="0"/>
              <a:t>- Приветствие с передачей мяча (шарика, клубка, микрофона, сердечка).</a:t>
            </a:r>
          </a:p>
          <a:p>
            <a:r>
              <a:rPr lang="ru-RU" sz="2000" b="1" dirty="0" smtClean="0"/>
              <a:t>- Приветствие с комплиментами.</a:t>
            </a:r>
          </a:p>
          <a:p>
            <a:r>
              <a:rPr lang="ru-RU" sz="2000" b="1" dirty="0" smtClean="0"/>
              <a:t>- Пантомима, игровые моменты.</a:t>
            </a:r>
          </a:p>
          <a:p>
            <a:r>
              <a:rPr lang="ru-RU" sz="2000" b="1" dirty="0" smtClean="0"/>
              <a:t>- Песни, считалки, </a:t>
            </a:r>
            <a:r>
              <a:rPr lang="ru-RU" sz="2000" b="1" dirty="0" err="1" smtClean="0"/>
              <a:t>речевки</a:t>
            </a:r>
            <a:r>
              <a:rPr lang="ru-RU" sz="2000" b="1" dirty="0" smtClean="0"/>
              <a:t>.</a:t>
            </a:r>
          </a:p>
          <a:p>
            <a:r>
              <a:rPr lang="ru-RU" sz="2000" b="1" dirty="0" smtClean="0"/>
              <a:t> </a:t>
            </a:r>
          </a:p>
          <a:p>
            <a:r>
              <a:rPr lang="ru-RU" sz="2000" b="1" dirty="0" smtClean="0"/>
              <a:t>Приветствие адресовано каждому, кто находится в круге. </a:t>
            </a:r>
          </a:p>
          <a:p>
            <a:r>
              <a:rPr lang="ru-RU" sz="2000" b="1" dirty="0" smtClean="0"/>
              <a:t>Педагог начинает приветствие, показывает, как это делается.</a:t>
            </a:r>
            <a:endParaRPr lang="ru-RU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476672"/>
            <a:ext cx="6552728" cy="5152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u="sng" dirty="0" smtClean="0"/>
              <a:t>Обмен новостями</a:t>
            </a:r>
          </a:p>
          <a:p>
            <a:r>
              <a:rPr lang="ru-RU" sz="2000" b="1" dirty="0" smtClean="0"/>
              <a:t>Одной из самых любимых частей утреннего круга для детей является обмен новостями – ведь это возможность рассказать другим то, «что еще никто, кроме меня не знает», поделиться своими наблюдениями, похвастаться интересными событиями. Темы новостей могут быть и свободными, и «заданными».</a:t>
            </a:r>
          </a:p>
          <a:p>
            <a:r>
              <a:rPr lang="ru-RU" sz="2000" b="1" i="1" dirty="0" smtClean="0"/>
              <a:t>- обмен информацией:</a:t>
            </a:r>
            <a:r>
              <a:rPr lang="ru-RU" sz="2000" b="1" dirty="0" smtClean="0"/>
              <a:t> календарные (погода, день недели, время года, праздник), групповые (сколько детей, мальчиков, девочек, кто отсутствует; ближайший день рождения, что сегодня нам предстоит, что интересного заметили в группе?).</a:t>
            </a:r>
          </a:p>
          <a:p>
            <a:r>
              <a:rPr lang="ru-RU" sz="2000" b="1" i="1" dirty="0" smtClean="0"/>
              <a:t>- новости выходного дня;</a:t>
            </a:r>
            <a:endParaRPr lang="ru-RU" sz="2000" b="1" dirty="0" smtClean="0"/>
          </a:p>
          <a:p>
            <a:r>
              <a:rPr lang="ru-RU" sz="2000" b="1" i="1" dirty="0" smtClean="0"/>
              <a:t>- все, что переполняет, волнует душу ребенка </a:t>
            </a:r>
            <a:r>
              <a:rPr lang="ru-RU" sz="2000" b="1" dirty="0" smtClean="0"/>
              <a:t>(«что ещё никто, кроме меня, не знает.</a:t>
            </a:r>
            <a:endParaRPr lang="ru-RU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332656"/>
            <a:ext cx="705678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u="sng" dirty="0" smtClean="0"/>
              <a:t>Темы новостей могут быть свободными или заданными.</a:t>
            </a:r>
          </a:p>
          <a:p>
            <a:r>
              <a:rPr lang="ru-RU" sz="2400" b="1" dirty="0" smtClean="0"/>
              <a:t>Все дети одновременно поделится новостями не могут, поэтому можно предложить им коллегиально решить:</a:t>
            </a:r>
          </a:p>
          <a:p>
            <a:r>
              <a:rPr lang="ru-RU" sz="2400" b="1" dirty="0" smtClean="0"/>
              <a:t>а) какое количество и кого мы сегодня выслушаем (девочек, мальчиков);</a:t>
            </a:r>
          </a:p>
          <a:p>
            <a:r>
              <a:rPr lang="ru-RU" sz="2400" b="1" dirty="0" smtClean="0"/>
              <a:t>б) сегодня делиться новостями будут те, у кого есть в одежде что-то зеленое.</a:t>
            </a:r>
          </a:p>
          <a:p>
            <a:r>
              <a:rPr lang="ru-RU" sz="2400" b="1" dirty="0" smtClean="0"/>
              <a:t>в) «Ты катись весёлый мячик быстро-быстро по рукам; у кого весёлый мячик, тот и новости расскажет нам»);</a:t>
            </a:r>
          </a:p>
          <a:p>
            <a:r>
              <a:rPr lang="ru-RU" sz="2400" b="1" dirty="0" smtClean="0"/>
              <a:t>Педагог должен следить за тем, чтобы раз в неделю каждый из ребят смог рассказать свои новости.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59632" y="692696"/>
            <a:ext cx="5598368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u="sng" dirty="0" smtClean="0"/>
              <a:t>Правила подачи новостей:</a:t>
            </a:r>
          </a:p>
          <a:p>
            <a:endParaRPr lang="ru-RU" sz="2400" b="1" u="sng" dirty="0" smtClean="0"/>
          </a:p>
          <a:p>
            <a:r>
              <a:rPr lang="ru-RU" sz="2400" b="1" dirty="0" smtClean="0"/>
              <a:t> - не регламентируем (только по одной короткой новости);</a:t>
            </a:r>
          </a:p>
          <a:p>
            <a:r>
              <a:rPr lang="ru-RU" sz="2400" b="1" dirty="0" smtClean="0"/>
              <a:t> - не отбираем (только хорошие);</a:t>
            </a:r>
          </a:p>
          <a:p>
            <a:r>
              <a:rPr lang="ru-RU" sz="2400" b="1" dirty="0" smtClean="0"/>
              <a:t> - не вытягиваем (мы еще не слышали твоих новостей);</a:t>
            </a:r>
          </a:p>
          <a:p>
            <a:r>
              <a:rPr lang="ru-RU" sz="2400" b="1" dirty="0" smtClean="0"/>
              <a:t> - не запрещаем (об этом мы не говорим; запретных тем нет).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332656"/>
            <a:ext cx="631844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u="sng" dirty="0" smtClean="0"/>
              <a:t>Рекомендации:</a:t>
            </a:r>
          </a:p>
          <a:p>
            <a:r>
              <a:rPr lang="ru-RU" sz="2400" b="1" dirty="0" smtClean="0"/>
              <a:t>- правила независимо от их содержания всегда:</a:t>
            </a:r>
          </a:p>
          <a:p>
            <a:r>
              <a:rPr lang="ru-RU" sz="2400" b="1" dirty="0" smtClean="0"/>
              <a:t>- формулируются позитивно («бегать и кричать можно на улице» вместо «не кричи», «бегать нельзя»; «внимательно слушай других» вместо «не перебивай других»);</a:t>
            </a:r>
          </a:p>
          <a:p>
            <a:r>
              <a:rPr lang="ru-RU" sz="2400" b="1" dirty="0" smtClean="0"/>
              <a:t>- правила вводятся, когда в них возникает потребность.</a:t>
            </a:r>
          </a:p>
          <a:p>
            <a:r>
              <a:rPr lang="ru-RU" sz="2400" b="1" dirty="0" smtClean="0"/>
              <a:t>- правила и их формулировки обговариваются с детьми.</a:t>
            </a:r>
          </a:p>
          <a:p>
            <a:r>
              <a:rPr lang="ru-RU" sz="2400" b="1" dirty="0" smtClean="0"/>
              <a:t>- правила оформляются словесно, рисунком, символом, значками.</a:t>
            </a:r>
          </a:p>
          <a:p>
            <a:r>
              <a:rPr lang="ru-RU" sz="2400" b="1" dirty="0" smtClean="0"/>
              <a:t>- вывешиваются на видном мест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260648"/>
            <a:ext cx="7416824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u="sng" dirty="0" smtClean="0"/>
              <a:t>Пример</a:t>
            </a:r>
          </a:p>
          <a:p>
            <a:r>
              <a:rPr lang="ru-RU" sz="2000" b="1" dirty="0" smtClean="0"/>
              <a:t>В понедельник традиционно проводятся «Новости выходного дня». Важной темой является тема «Добрые дела». Дети стремятся поделиться всем, что переполняет их душу, что, просится на язык – домашними событиями, удачами и неудачами, детскими обидами и достижениями. Дети рассказывают, какие наиболее интересные события произошли в их жизни. Затем педагог организует обсуждение. Дети принимают в нем участие, т. е. задают вопросы и комментируют услышанное. Таким образом, дети учатся правилам ведения речевого диалога, умению выражать свои чувства; обогащается и активизируется словарный запас.</a:t>
            </a:r>
          </a:p>
          <a:p>
            <a:r>
              <a:rPr lang="ru-RU" sz="2000" b="1" dirty="0" smtClean="0"/>
              <a:t>Дети очень любят делиться новостями, и поэтому всегда возникает проблема, как в течение небольшого отрезка времени удовлетворить желание всех детей. Для решения данной проблемы можно предложить детям коллегиально решить, какое количество и кого мы сегодня выслушаем. У детей развивается эмоциональная отзывчивость, доброжелательность, уверенность в том, что его любят и принимают таким, какой он есть.</a:t>
            </a:r>
            <a:endParaRPr lang="ru-RU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692696"/>
            <a:ext cx="5958408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u="sng" dirty="0" smtClean="0"/>
              <a:t>Игра</a:t>
            </a:r>
          </a:p>
          <a:p>
            <a:r>
              <a:rPr lang="ru-RU" sz="2000" b="1" dirty="0" smtClean="0"/>
              <a:t>- дыхательная и пальчиковая гимнастика;</a:t>
            </a:r>
          </a:p>
          <a:p>
            <a:r>
              <a:rPr lang="ru-RU" sz="2000" b="1" dirty="0" smtClean="0"/>
              <a:t>- словесные («Найди рифму», «Закончи предложение»);</a:t>
            </a:r>
          </a:p>
          <a:p>
            <a:r>
              <a:rPr lang="ru-RU" sz="2000" b="1" dirty="0" smtClean="0"/>
              <a:t>- игры - фантазии («Оживление предметов» в старшей группе может быть представлено повествованием сказки, истории от лица главного героя);</a:t>
            </a:r>
          </a:p>
          <a:p>
            <a:r>
              <a:rPr lang="ru-RU" sz="2000" b="1" dirty="0" smtClean="0"/>
              <a:t>- игры - цепочки (берём игрушку, а последующее задание - поздороваться, рассказать новости - от лица персонажа);</a:t>
            </a:r>
          </a:p>
          <a:p>
            <a:r>
              <a:rPr lang="ru-RU" sz="2000" b="1" dirty="0" smtClean="0"/>
              <a:t>-игры - тренинги («Покажи настроение», «Хлопни-топни», «Я превращаюсь»).</a:t>
            </a:r>
            <a:endParaRPr lang="ru-RU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31640" y="620688"/>
            <a:ext cx="552636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u="sng" dirty="0" smtClean="0"/>
              <a:t>Игра «Царевна </a:t>
            </a:r>
            <a:r>
              <a:rPr lang="ru-RU" sz="2800" b="1" u="sng" dirty="0" err="1" smtClean="0"/>
              <a:t>Несмеяна</a:t>
            </a:r>
            <a:r>
              <a:rPr lang="ru-RU" sz="2800" b="1" u="sng" dirty="0" smtClean="0"/>
              <a:t>»</a:t>
            </a:r>
          </a:p>
          <a:p>
            <a:pPr algn="ctr"/>
            <a:endParaRPr lang="ru-RU" sz="2800" b="1" u="sng" dirty="0" smtClean="0"/>
          </a:p>
          <a:p>
            <a:r>
              <a:rPr lang="ru-RU" sz="2400" b="1" dirty="0" smtClean="0"/>
              <a:t>Дети сидят в кругу. Выбранный (или желающий) ребёнок становится Царевной </a:t>
            </a:r>
            <a:r>
              <a:rPr lang="ru-RU" sz="2400" b="1" dirty="0" err="1" smtClean="0"/>
              <a:t>Несмеяной</a:t>
            </a:r>
            <a:r>
              <a:rPr lang="ru-RU" sz="2400" b="1" dirty="0" smtClean="0"/>
              <a:t>. Каждый старается её рассмешить. Выигрывает тот, кто сумеет вызвать улыбку Царевны.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332656"/>
            <a:ext cx="7416824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u="sng" dirty="0" smtClean="0"/>
              <a:t>Составление плана дня</a:t>
            </a:r>
          </a:p>
          <a:p>
            <a:pPr algn="ctr"/>
            <a:r>
              <a:rPr lang="ru-RU" sz="2000" b="1" dirty="0" smtClean="0"/>
              <a:t>Тогда давайте обсудим план нашего дня. Я хочу представить вам центры, которые сегодня работают в нашей группе. В одном из центров активности вам предлагается найти и выбрать самую удивительную улыбку среди фото, в зеркале, (для этого понадобятся фотографии улыбающихся людей, животных, фотоаппарат для </a:t>
            </a:r>
            <a:r>
              <a:rPr lang="ru-RU" sz="2000" b="1" dirty="0" err="1" smtClean="0"/>
              <a:t>фотосессии</a:t>
            </a:r>
            <a:r>
              <a:rPr lang="ru-RU" sz="2000" b="1" dirty="0" smtClean="0"/>
              <a:t>, зеркала для практики). В центре музыки можно послушать аудиозапись песенки «Улыбка». В творческом центре нарисовать улыбки маминой помадой или красками на воздушных шариках, бумажных тарелках и стаканчиках. - В речевом центре представлена схема, по которой вы без труда составите рассказ «Как улыбка помогает». В центре </a:t>
            </a:r>
            <a:r>
              <a:rPr lang="ru-RU" sz="2000" b="1" dirty="0" err="1" smtClean="0"/>
              <a:t>книги-познакомиться</a:t>
            </a:r>
            <a:r>
              <a:rPr lang="ru-RU" sz="2000" b="1" dirty="0" smtClean="0"/>
              <a:t> с веселыми рассказами Носова. В центре театрализации - устроить весёлое представление. В центре игры - организовать любимые игры под музыку. Подумайте, пожалуйста, какой из центров привлёк ваше внимание больше всего? Ваши предложения, с чего начнем?</a:t>
            </a:r>
            <a:endParaRPr lang="ru-RU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1124744"/>
            <a:ext cx="6102424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u="sng" dirty="0" smtClean="0"/>
              <a:t>Итог</a:t>
            </a:r>
          </a:p>
          <a:p>
            <a:pPr algn="ctr"/>
            <a:endParaRPr lang="ru-RU" sz="2800" b="1" u="sng" dirty="0" smtClean="0"/>
          </a:p>
          <a:p>
            <a:r>
              <a:rPr lang="ru-RU" sz="2400" b="1" dirty="0" smtClean="0"/>
              <a:t>Я желаю вам сегодня быть успешными, чтобы у вас всё получалось. Удачного дня.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764704"/>
            <a:ext cx="5958408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u="sng" dirty="0" smtClean="0"/>
              <a:t>Вечерний круг</a:t>
            </a:r>
          </a:p>
          <a:p>
            <a:pPr algn="ctr"/>
            <a:endParaRPr lang="ru-RU" sz="2800" b="1" u="sng" dirty="0" smtClean="0"/>
          </a:p>
          <a:p>
            <a:r>
              <a:rPr lang="ru-RU" sz="2400" b="1" dirty="0" smtClean="0"/>
              <a:t> проводится в форме рефлексии — обсуждения с детьми наиболее важных моментов прошедшего дня. Вечерний круг помогает детям научиться осознавать и анализировать свои поступки и поступки сверстников. Дети учатся справедливости, взаимному уважению, умению слушать и понимать друг друга. В теплое время года вечерний круг можно проводить на улице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404664"/>
            <a:ext cx="770485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u="sng" dirty="0" smtClean="0"/>
              <a:t>«Вечерний круг</a:t>
            </a:r>
            <a:r>
              <a:rPr lang="ru-RU" sz="2400" b="1" i="1" dirty="0" smtClean="0"/>
              <a:t>»</a:t>
            </a:r>
            <a:r>
              <a:rPr lang="ru-RU" sz="2400" b="1" dirty="0" smtClean="0"/>
              <a:t> помогает детям научиться осознавать и анализировать свои поступки и поступки сверстников – это и есть </a:t>
            </a:r>
            <a:r>
              <a:rPr lang="ru-RU" sz="2400" b="1" u="sng" dirty="0" smtClean="0"/>
              <a:t>цель</a:t>
            </a:r>
            <a:r>
              <a:rPr lang="ru-RU" sz="2400" b="1" dirty="0" smtClean="0"/>
              <a:t> «Вечернего круга».  Дети учатся справедливости, взаимному уважению, умению слушать и понимать друг друга.</a:t>
            </a:r>
          </a:p>
          <a:p>
            <a:r>
              <a:rPr lang="ru-RU" sz="2400" b="1" dirty="0" smtClean="0"/>
              <a:t>Основное отличие вечернего круга от утреннего в том, что он проводится в форме рефлексии — МЫ обсуждаем с детьми наиболее важные моменты прошедшего дня: то есть о том, что мы делали, что запомнили, что понравилось и что не понравилось.</a:t>
            </a:r>
          </a:p>
          <a:p>
            <a:r>
              <a:rPr lang="ru-RU" sz="2400" b="1" dirty="0" smtClean="0"/>
              <a:t>Рекомендовано вечерний круг организовать  </a:t>
            </a:r>
            <a:r>
              <a:rPr lang="ru-RU" sz="2400" b="1" i="1" dirty="0" smtClean="0"/>
              <a:t>во второй половине дня.</a:t>
            </a:r>
            <a:r>
              <a:rPr lang="ru-RU" sz="2400" b="1" dirty="0" smtClean="0"/>
              <a:t> Обсуждение в младшем дошкольном возрасте занимает от 5 до 20 минут, в старшем дошкольном возрасте от 10 до 20 минут.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404664"/>
            <a:ext cx="5958408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u="sng" dirty="0" smtClean="0"/>
              <a:t>Структура вечернего круга</a:t>
            </a:r>
          </a:p>
          <a:p>
            <a:r>
              <a:rPr lang="ru-RU" sz="2400" b="1" u="sng" dirty="0" smtClean="0"/>
              <a:t> Вводная часть</a:t>
            </a:r>
          </a:p>
          <a:p>
            <a:r>
              <a:rPr lang="ru-RU" sz="2400" b="1" dirty="0" smtClean="0"/>
              <a:t>Условный сигнал.</a:t>
            </a:r>
          </a:p>
          <a:p>
            <a:r>
              <a:rPr lang="ru-RU" sz="2400" b="1" dirty="0" smtClean="0"/>
              <a:t>Условный сигнал должен отличаться от сигнала на утренний круг. Например, на утреннем круге используется звон колокольчика, а на вечернем - созывает детей определенная спокойная мелодия: желательно одна и та же каждый день, чтобы дети её запомнили и уже понимали, для чего эта мелодия звучит.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476673"/>
            <a:ext cx="6246440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u="sng" dirty="0" smtClean="0"/>
              <a:t>Основная часть</a:t>
            </a:r>
          </a:p>
          <a:p>
            <a:r>
              <a:rPr lang="ru-RU" sz="2400" b="1" dirty="0" smtClean="0"/>
              <a:t>Беседа.</a:t>
            </a:r>
          </a:p>
          <a:p>
            <a:r>
              <a:rPr lang="ru-RU" sz="2400" b="1" dirty="0" smtClean="0"/>
              <a:t>На вечернем круге мы вспоминаем с детьми прошедший день, обсуждаем проблемные ситуации, если они возникли в течение дня.</a:t>
            </a:r>
          </a:p>
          <a:p>
            <a:r>
              <a:rPr lang="ru-RU" sz="2400" b="1" dirty="0" smtClean="0"/>
              <a:t>На вечернем круге необходимо создать определенный психологический настрой: включить медитативную музыку (желательно одну и ту же на определённый период времени, поставить в центр (круга свечу, фонарик).)</a:t>
            </a:r>
          </a:p>
          <a:p>
            <a:r>
              <a:rPr lang="ru-RU" sz="2400" b="1" dirty="0" smtClean="0"/>
              <a:t>Здесь мы </a:t>
            </a:r>
            <a:r>
              <a:rPr lang="ru-RU" sz="2400" b="1" i="1" dirty="0" smtClean="0"/>
              <a:t>уточняем и</a:t>
            </a:r>
            <a:r>
              <a:rPr lang="ru-RU" sz="2400" b="1" dirty="0" smtClean="0"/>
              <a:t> </a:t>
            </a:r>
            <a:r>
              <a:rPr lang="ru-RU" sz="2400" b="1" i="1" dirty="0" smtClean="0"/>
              <a:t>закрепляем знания</a:t>
            </a:r>
            <a:r>
              <a:rPr lang="ru-RU" sz="2400" b="1" dirty="0" smtClean="0"/>
              <a:t> о том: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332657"/>
            <a:ext cx="72008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• Какой день недели сегодня? Какое число? Какой день недели завтра?</a:t>
            </a:r>
          </a:p>
          <a:p>
            <a:r>
              <a:rPr lang="ru-RU" sz="2400" b="1" dirty="0" smtClean="0"/>
              <a:t>• Какая часть суток сейчас?</a:t>
            </a:r>
          </a:p>
          <a:p>
            <a:r>
              <a:rPr lang="ru-RU" sz="2400" b="1" dirty="0" smtClean="0"/>
              <a:t>• Что вы делаете в это время в детском саду?</a:t>
            </a:r>
          </a:p>
          <a:p>
            <a:r>
              <a:rPr lang="ru-RU" sz="2400" b="1" dirty="0" smtClean="0"/>
              <a:t>• Что делают в это время ваши близкие?</a:t>
            </a:r>
          </a:p>
          <a:p>
            <a:r>
              <a:rPr lang="ru-RU" sz="2400" b="1" dirty="0" smtClean="0"/>
              <a:t>• Что интересного сегодня вы узнали? Чем занимались?</a:t>
            </a:r>
          </a:p>
          <a:p>
            <a:r>
              <a:rPr lang="ru-RU" sz="2400" b="1" dirty="0" smtClean="0"/>
              <a:t>• Как выполнили свою работу?</a:t>
            </a:r>
          </a:p>
          <a:p>
            <a:r>
              <a:rPr lang="ru-RU" sz="2400" b="1" dirty="0" smtClean="0"/>
              <a:t>Проводятся различные рефлексивные игры на разные темы.</a:t>
            </a:r>
          </a:p>
          <a:p>
            <a:r>
              <a:rPr lang="ru-RU" sz="2400" b="1" dirty="0" smtClean="0"/>
              <a:t>Например: к детям прилетает красивая птичка.</a:t>
            </a:r>
          </a:p>
          <a:p>
            <a:r>
              <a:rPr lang="ru-RU" sz="2400" b="1" dirty="0" smtClean="0"/>
              <a:t>Воспитатель задает вопросы по теме прошедшего дня, и птичка прилетает на ладошку к тому ребенку, который хочет высказаться.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260648"/>
            <a:ext cx="7560840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u="sng" dirty="0" smtClean="0"/>
              <a:t>Заключительная часть</a:t>
            </a:r>
          </a:p>
          <a:p>
            <a:r>
              <a:rPr lang="ru-RU" sz="2000" b="1" dirty="0" smtClean="0"/>
              <a:t>Ваши пожелания на завтрашний день (группе, друг другу).</a:t>
            </a:r>
          </a:p>
          <a:p>
            <a:r>
              <a:rPr lang="ru-RU" sz="2000" b="1" dirty="0" smtClean="0"/>
              <a:t>Завершающий ритуал.</a:t>
            </a:r>
          </a:p>
          <a:p>
            <a:r>
              <a:rPr lang="ru-RU" sz="2000" b="1" i="1" dirty="0" smtClean="0"/>
              <a:t>Пример проведения «Вечернего круга» на практике</a:t>
            </a:r>
            <a:endParaRPr lang="ru-RU" sz="2000" b="1" dirty="0" smtClean="0"/>
          </a:p>
          <a:p>
            <a:r>
              <a:rPr lang="ru-RU" sz="2000" b="1" dirty="0" smtClean="0"/>
              <a:t>Все дети становятся в круг, затем воспитатель начинает передавать длинную ленточку. При передаче ленточки по кругу каждый должен сказать друг другу ласковое слово или комплимент. После этого, все дети садятся на ковер и к ним «прилетает» красивая птичка. Воспитатель задает вопросы по теме прошедшего дня, и птичка прилетает на ладошку к тому ребенку, который хочет высказаться. В конце нашего круга, ребята рассказывают о своих планах и желаниях на следующий день и обнимают друг друга.</a:t>
            </a:r>
          </a:p>
          <a:p>
            <a:r>
              <a:rPr lang="ru-RU" sz="2000" b="1" dirty="0" smtClean="0"/>
              <a:t>Благодаря творческому подходу к организации данного компонента режима пребывания в ДОУ у детей формируется положительный настрой на весь день, что благоприятно сказывается на воспитательно-образовательном процессе в целом.</a:t>
            </a:r>
            <a:endParaRPr lang="ru-RU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404664"/>
            <a:ext cx="6480720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/>
              <a:t>Рекомендации</a:t>
            </a:r>
            <a:endParaRPr lang="ru-RU" sz="2800" b="1" dirty="0" smtClean="0"/>
          </a:p>
          <a:p>
            <a:r>
              <a:rPr lang="ru-RU" sz="2400" b="1" dirty="0" smtClean="0"/>
              <a:t>Желательно, чтобы круг, образованный детьми, находился всегда в одном и том же месте, так как дети через два-три месяца привыкают обсуждать свои проблемы в кругу. А в старшем возрасте могут уже сами без присутствия воспитателя пользоваться этой технологией для обсуждения своих проблем.</a:t>
            </a:r>
          </a:p>
          <a:p>
            <a:r>
              <a:rPr lang="ru-RU" sz="2400" b="1" dirty="0" smtClean="0"/>
              <a:t>Вечерний круг проводится во второй половине дня, например, сразу после полдника, чтобы в группе присутствовали практически все дети.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476672"/>
            <a:ext cx="6102424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u="sng" dirty="0" smtClean="0"/>
              <a:t>Утренний и вечерний круг — это не занятие.</a:t>
            </a:r>
          </a:p>
          <a:p>
            <a:r>
              <a:rPr lang="ru-RU" sz="2800" b="1" u="sng" dirty="0" smtClean="0"/>
              <a:t>А отличие их в следующем:</a:t>
            </a:r>
          </a:p>
          <a:p>
            <a:r>
              <a:rPr lang="ru-RU" sz="2000" b="1" dirty="0" smtClean="0"/>
              <a:t>Это позиция педагога: воспитатель не учитель, а член сообщества, равный со всеми детьми. Так же, как у каждого ребенка у него есть своя точка зрения.</a:t>
            </a:r>
          </a:p>
          <a:p>
            <a:r>
              <a:rPr lang="ru-RU" sz="2000" b="1" dirty="0" smtClean="0"/>
              <a:t>У круга нет четкого плана, так как мы не можем предположить все детские ответы и куда пойдет обсуждение. Круг – это живое общение и педагогу нужно очень гибко реагировать.</a:t>
            </a:r>
          </a:p>
          <a:p>
            <a:r>
              <a:rPr lang="ru-RU" sz="2000" b="1" dirty="0" smtClean="0"/>
              <a:t>Когда педагог в позиции учителя – он обладает знаниями, и он передает эти знания детям. Когда мы проводим круг – у каждого из детей есть свои знания, есть свои мысли и свое отношение.</a:t>
            </a:r>
          </a:p>
          <a:p>
            <a:r>
              <a:rPr lang="ru-RU" sz="2000" b="1" dirty="0" smtClean="0"/>
              <a:t>Воспитатель не должен быть инструктором. Он должен оставлять детям инициативу. Дети должны решать, что делать и как делать.</a:t>
            </a:r>
            <a:endParaRPr lang="ru-RU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10800000" flipH="1" flipV="1">
            <a:off x="755577" y="1624299"/>
            <a:ext cx="561662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УСПЕХОВ ВАМ</a:t>
            </a:r>
          </a:p>
          <a:p>
            <a:pPr algn="ctr"/>
            <a:r>
              <a:rPr lang="ru-RU" sz="2800" b="1" dirty="0" smtClean="0"/>
              <a:t> </a:t>
            </a:r>
          </a:p>
          <a:p>
            <a:pPr algn="ctr"/>
            <a:r>
              <a:rPr lang="ru-RU" sz="2800" b="1" dirty="0" smtClean="0"/>
              <a:t> В ПРОВЕДЕНИИ</a:t>
            </a:r>
          </a:p>
          <a:p>
            <a:pPr algn="ctr"/>
            <a:endParaRPr lang="ru-RU" sz="2800" b="1" dirty="0" smtClean="0"/>
          </a:p>
          <a:p>
            <a:pPr algn="ctr"/>
            <a:r>
              <a:rPr lang="ru-RU" sz="2800" b="1" dirty="0" smtClean="0"/>
              <a:t> УТРЕННИХ И ВЕЧЕРНИХ КРУГОВ!!!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1661</Words>
  <Application>Microsoft Office PowerPoint</Application>
  <PresentationFormat>Экран (4:3)</PresentationFormat>
  <Paragraphs>147</Paragraphs>
  <Slides>32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5" baseType="lpstr">
      <vt:lpstr>Arial</vt:lpstr>
      <vt:lpstr>Calibri</vt:lpstr>
      <vt:lpstr>Тема Office</vt:lpstr>
      <vt:lpstr>Утренний круг Вечерний круг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Утренний круг</dc:title>
  <dc:creator>PC</dc:creator>
  <cp:lastModifiedBy>RePack by Diakov</cp:lastModifiedBy>
  <cp:revision>8</cp:revision>
  <dcterms:created xsi:type="dcterms:W3CDTF">2022-10-08T13:49:17Z</dcterms:created>
  <dcterms:modified xsi:type="dcterms:W3CDTF">2022-10-17T10:57:02Z</dcterms:modified>
</cp:coreProperties>
</file>